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9906000" cx="6858000"/>
  <p:notesSz cx="7772400" cy="10058400"/>
  <p:embeddedFontLst>
    <p:embeddedFont>
      <p:font typeface="Roboto"/>
      <p:regular r:id="rId8"/>
      <p:bold r:id="rId9"/>
      <p:italic r:id="rId10"/>
      <p:boldItalic r:id="rId11"/>
    </p:embeddedFont>
    <p:embeddedFont>
      <p:font typeface="Corbel"/>
      <p:regular r:id="rId12"/>
      <p:bold r:id="rId13"/>
      <p:italic r:id="rId14"/>
      <p:boldItalic r:id="rId15"/>
    </p:embeddedFon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36">
          <p15:clr>
            <a:srgbClr val="A4A3A4"/>
          </p15:clr>
        </p15:guide>
        <p15:guide id="2" pos="1906">
          <p15:clr>
            <a:srgbClr val="A4A3A4"/>
          </p15:clr>
        </p15:guide>
      </p15:sldGuideLst>
    </p:ext>
    <p:ext uri="http://customooxmlschemas.google.com/">
      <go:slidesCustomData xmlns:go="http://customooxmlschemas.google.com/" r:id="rId20" roundtripDataSignature="AMtx7mj61acfkJ/X5cnspSHqeNduVkeP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6" orient="horz"/>
        <p:guide pos="1906"/>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font" Target="fonts/Roboto-boldItalic.fntdata"/><Relationship Id="rId10" Type="http://schemas.openxmlformats.org/officeDocument/2006/relationships/font" Target="fonts/Roboto-italic.fntdata"/><Relationship Id="rId13" Type="http://schemas.openxmlformats.org/officeDocument/2006/relationships/font" Target="fonts/Corbel-bold.fntdata"/><Relationship Id="rId12" Type="http://schemas.openxmlformats.org/officeDocument/2006/relationships/font" Target="fonts/Corbel-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bold.fntdata"/><Relationship Id="rId15" Type="http://schemas.openxmlformats.org/officeDocument/2006/relationships/font" Target="fonts/Corbel-boldItalic.fntdata"/><Relationship Id="rId14" Type="http://schemas.openxmlformats.org/officeDocument/2006/relationships/font" Target="fonts/Corbel-italic.fntdata"/><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notesMaster" Target="notesMasters/notesMaster1.xml"/><Relationship Id="rId19" Type="http://schemas.openxmlformats.org/officeDocument/2006/relationships/font" Target="fonts/CenturyGothic-boldItalic.fntdata"/><Relationship Id="rId6" Type="http://schemas.openxmlformats.org/officeDocument/2006/relationships/slide" Target="slides/slide1.xml"/><Relationship Id="rId18" Type="http://schemas.openxmlformats.org/officeDocument/2006/relationships/font" Target="fonts/CenturyGothic-italic.fntdata"/><Relationship Id="rId7" Type="http://schemas.openxmlformats.org/officeDocument/2006/relationships/slide" Target="slides/slide2.xml"/><Relationship Id="rId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368675" cy="5048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402138" y="0"/>
            <a:ext cx="3368675" cy="5048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711450" y="1257300"/>
            <a:ext cx="2349500" cy="3394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77875" y="4840288"/>
            <a:ext cx="6216650" cy="3960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553575"/>
            <a:ext cx="3368675" cy="5048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402138" y="9553575"/>
            <a:ext cx="3368675" cy="5048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1: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 name="Google Shape;31;p1:notes"/>
          <p:cNvSpPr/>
          <p:nvPr>
            <p:ph idx="2" type="sldImg"/>
          </p:nvPr>
        </p:nvSpPr>
        <p:spPr>
          <a:xfrm>
            <a:off x="2711450" y="1257300"/>
            <a:ext cx="2349500"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2:notes"/>
          <p:cNvSpPr txBox="1"/>
          <p:nvPr>
            <p:ph idx="1" type="body"/>
          </p:nvPr>
        </p:nvSpPr>
        <p:spPr>
          <a:xfrm>
            <a:off x="777875" y="4840288"/>
            <a:ext cx="6216650" cy="3960812"/>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 name="Google Shape;49;p2:notes"/>
          <p:cNvSpPr/>
          <p:nvPr>
            <p:ph idx="2" type="sldImg"/>
          </p:nvPr>
        </p:nvSpPr>
        <p:spPr>
          <a:xfrm>
            <a:off x="2711450" y="1257300"/>
            <a:ext cx="2349500" cy="33940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obj">
  <p:cSld name="OBJECT">
    <p:spTree>
      <p:nvGrpSpPr>
        <p:cNvPr id="13" name="Shape 13"/>
        <p:cNvGrpSpPr/>
        <p:nvPr/>
      </p:nvGrpSpPr>
      <p:grpSpPr>
        <a:xfrm>
          <a:off x="0" y="0"/>
          <a:ext cx="0" cy="0"/>
          <a:chOff x="0" y="0"/>
          <a:chExt cx="0" cy="0"/>
        </a:xfrm>
      </p:grpSpPr>
      <p:sp>
        <p:nvSpPr>
          <p:cNvPr id="14" name="Google Shape;14;p4"/>
          <p:cNvSpPr txBox="1"/>
          <p:nvPr>
            <p:ph type="title"/>
          </p:nvPr>
        </p:nvSpPr>
        <p:spPr>
          <a:xfrm>
            <a:off x="593912" y="878620"/>
            <a:ext cx="2938743" cy="62465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4059">
                <a:solidFill>
                  <a:srgbClr val="9B22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5"/>
          <p:cNvSpPr txBox="1"/>
          <p:nvPr>
            <p:ph type="ctrTitle"/>
          </p:nvPr>
        </p:nvSpPr>
        <p:spPr>
          <a:xfrm>
            <a:off x="514350" y="3070860"/>
            <a:ext cx="5829300" cy="707886"/>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284C7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1028700" y="5547360"/>
            <a:ext cx="4800600" cy="184666"/>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284C75"/>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5"/>
          <p:cNvSpPr txBox="1"/>
          <p:nvPr>
            <p:ph idx="10" type="dt"/>
          </p:nvPr>
        </p:nvSpPr>
        <p:spPr>
          <a:xfrm>
            <a:off x="342900" y="9493208"/>
            <a:ext cx="1577340" cy="184666"/>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sz="1692">
                <a:solidFill>
                  <a:srgbClr val="888888"/>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9" name="Shape 19"/>
        <p:cNvGrpSpPr/>
        <p:nvPr/>
      </p:nvGrpSpPr>
      <p:grpSpPr>
        <a:xfrm>
          <a:off x="0" y="0"/>
          <a:ext cx="0" cy="0"/>
          <a:chOff x="0" y="0"/>
          <a:chExt cx="0" cy="0"/>
        </a:xfrm>
      </p:grpSpPr>
      <p:sp>
        <p:nvSpPr>
          <p:cNvPr id="20" name="Google Shape;20;p6"/>
          <p:cNvSpPr txBox="1"/>
          <p:nvPr>
            <p:ph type="title"/>
          </p:nvPr>
        </p:nvSpPr>
        <p:spPr>
          <a:xfrm>
            <a:off x="593912" y="878620"/>
            <a:ext cx="2938743" cy="62465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4059">
                <a:solidFill>
                  <a:srgbClr val="9B22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6"/>
          <p:cNvSpPr txBox="1"/>
          <p:nvPr>
            <p:ph idx="1" type="body"/>
          </p:nvPr>
        </p:nvSpPr>
        <p:spPr>
          <a:xfrm>
            <a:off x="1403959" y="1866129"/>
            <a:ext cx="4050081" cy="162993"/>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1" i="0" sz="1059">
                <a:solidFill>
                  <a:srgbClr val="232323"/>
                </a:solidFill>
                <a:latin typeface="Roboto"/>
                <a:ea typeface="Roboto"/>
                <a:cs typeface="Roboto"/>
                <a:sym typeface="Roboto"/>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2" name="Shape 22"/>
        <p:cNvGrpSpPr/>
        <p:nvPr/>
      </p:nvGrpSpPr>
      <p:grpSpPr>
        <a:xfrm>
          <a:off x="0" y="0"/>
          <a:ext cx="0" cy="0"/>
          <a:chOff x="0" y="0"/>
          <a:chExt cx="0" cy="0"/>
        </a:xfrm>
      </p:grpSpPr>
      <p:sp>
        <p:nvSpPr>
          <p:cNvPr id="23" name="Google Shape;23;p7"/>
          <p:cNvSpPr txBox="1"/>
          <p:nvPr>
            <p:ph type="title"/>
          </p:nvPr>
        </p:nvSpPr>
        <p:spPr>
          <a:xfrm>
            <a:off x="593912" y="878620"/>
            <a:ext cx="2938743" cy="62465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4059">
                <a:solidFill>
                  <a:srgbClr val="9B22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7"/>
          <p:cNvSpPr txBox="1"/>
          <p:nvPr>
            <p:ph idx="1" type="body"/>
          </p:nvPr>
        </p:nvSpPr>
        <p:spPr>
          <a:xfrm>
            <a:off x="342900" y="2278380"/>
            <a:ext cx="2983230" cy="184666"/>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7"/>
          <p:cNvSpPr txBox="1"/>
          <p:nvPr>
            <p:ph idx="2" type="body"/>
          </p:nvPr>
        </p:nvSpPr>
        <p:spPr>
          <a:xfrm>
            <a:off x="3531870" y="2278380"/>
            <a:ext cx="2983230" cy="184666"/>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 name="Google Shape;26;p7"/>
          <p:cNvSpPr txBox="1"/>
          <p:nvPr>
            <p:ph idx="10" type="dt"/>
          </p:nvPr>
        </p:nvSpPr>
        <p:spPr>
          <a:xfrm>
            <a:off x="342900" y="9493208"/>
            <a:ext cx="1577340" cy="184666"/>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sz="1692">
                <a:solidFill>
                  <a:srgbClr val="888888"/>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7" name="Shape 27"/>
        <p:cNvGrpSpPr/>
        <p:nvPr/>
      </p:nvGrpSpPr>
      <p:grpSpPr>
        <a:xfrm>
          <a:off x="0" y="0"/>
          <a:ext cx="0" cy="0"/>
          <a:chOff x="0" y="0"/>
          <a:chExt cx="0" cy="0"/>
        </a:xfrm>
      </p:grpSpPr>
      <p:sp>
        <p:nvSpPr>
          <p:cNvPr id="28" name="Google Shape;28;p8"/>
          <p:cNvSpPr txBox="1"/>
          <p:nvPr>
            <p:ph idx="10" type="dt"/>
          </p:nvPr>
        </p:nvSpPr>
        <p:spPr>
          <a:xfrm>
            <a:off x="342900" y="9493208"/>
            <a:ext cx="1577340" cy="184666"/>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sz="1692">
                <a:solidFill>
                  <a:srgbClr val="888888"/>
                </a:solidFill>
                <a:latin typeface="Calibri"/>
                <a:ea typeface="Calibri"/>
                <a:cs typeface="Calibri"/>
                <a:sym typeface="Calibri"/>
              </a:defRPr>
            </a:lvl1pPr>
            <a:lvl2pPr lvl="1"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92"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p:nvPr/>
        </p:nvSpPr>
        <p:spPr>
          <a:xfrm>
            <a:off x="362488" y="9411951"/>
            <a:ext cx="6145866" cy="0"/>
          </a:xfrm>
          <a:custGeom>
            <a:rect b="b" l="l" r="r" t="t"/>
            <a:pathLst>
              <a:path extrusionOk="0" h="120000" w="6965315">
                <a:moveTo>
                  <a:pt x="0" y="0"/>
                </a:moveTo>
                <a:lnTo>
                  <a:pt x="6964984" y="0"/>
                </a:lnTo>
              </a:path>
            </a:pathLst>
          </a:custGeom>
          <a:noFill/>
          <a:ln cap="flat" cmpd="sng" w="12700">
            <a:solidFill>
              <a:srgbClr val="EFEFE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493">
              <a:solidFill>
                <a:schemeClr val="dk1"/>
              </a:solidFill>
              <a:latin typeface="Calibri"/>
              <a:ea typeface="Calibri"/>
              <a:cs typeface="Calibri"/>
              <a:sym typeface="Calibri"/>
            </a:endParaRPr>
          </a:p>
        </p:txBody>
      </p:sp>
      <p:sp>
        <p:nvSpPr>
          <p:cNvPr id="11" name="Google Shape;11;p3"/>
          <p:cNvSpPr txBox="1"/>
          <p:nvPr>
            <p:ph type="title"/>
          </p:nvPr>
        </p:nvSpPr>
        <p:spPr>
          <a:xfrm>
            <a:off x="593912" y="878620"/>
            <a:ext cx="2938743" cy="707886"/>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4600" u="none" cap="none" strike="noStrike">
                <a:solidFill>
                  <a:srgbClr val="9B2269"/>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3"/>
          <p:cNvSpPr txBox="1"/>
          <p:nvPr>
            <p:ph idx="1" type="body"/>
          </p:nvPr>
        </p:nvSpPr>
        <p:spPr>
          <a:xfrm>
            <a:off x="1403959" y="1866129"/>
            <a:ext cx="4050081" cy="184666"/>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1" i="0" sz="1200" u="none" cap="none" strike="noStrike">
                <a:solidFill>
                  <a:srgbClr val="232323"/>
                </a:solidFill>
                <a:latin typeface="Roboto"/>
                <a:ea typeface="Roboto"/>
                <a:cs typeface="Roboto"/>
                <a:sym typeface="Roboto"/>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www.jncnova.com/" TargetMode="External"/><Relationship Id="rId5" Type="http://schemas.openxmlformats.org/officeDocument/2006/relationships/hyperlink" Target="https://jncnova.com/join-jnc-nova-list/" TargetMode="External"/><Relationship Id="rId6" Type="http://schemas.openxmlformats.org/officeDocument/2006/relationships/hyperlink" Target="https://jncnova.com/join-jnc-nova-li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hyperlink" Target="http://www.jncnova.com/" TargetMode="External"/><Relationship Id="rId5" Type="http://schemas.openxmlformats.org/officeDocument/2006/relationships/hyperlink" Target="https://jncnova.com/join-jnc-nova-list/" TargetMode="External"/><Relationship Id="rId6" Type="http://schemas.openxmlformats.org/officeDocument/2006/relationships/hyperlink" Target="https://jncnova.com/join-jnc-nova-lis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 name="Shape 32"/>
        <p:cNvGrpSpPr/>
        <p:nvPr/>
      </p:nvGrpSpPr>
      <p:grpSpPr>
        <a:xfrm>
          <a:off x="0" y="0"/>
          <a:ext cx="0" cy="0"/>
          <a:chOff x="0" y="0"/>
          <a:chExt cx="0" cy="0"/>
        </a:xfrm>
      </p:grpSpPr>
      <p:sp>
        <p:nvSpPr>
          <p:cNvPr id="33" name="Google Shape;33;p1"/>
          <p:cNvSpPr/>
          <p:nvPr/>
        </p:nvSpPr>
        <p:spPr>
          <a:xfrm>
            <a:off x="3872881" y="3095484"/>
            <a:ext cx="2498587" cy="2948058"/>
          </a:xfrm>
          <a:prstGeom prst="round2DiagRect">
            <a:avLst>
              <a:gd fmla="val 16667" name="adj1"/>
              <a:gd fmla="val 0" name="adj2"/>
            </a:avLst>
          </a:prstGeom>
          <a:solidFill>
            <a:schemeClr val="lt1"/>
          </a:solidFill>
          <a:ln cap="flat" cmpd="sng" w="25400">
            <a:solidFill>
              <a:srgbClr val="BFBFB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675">
              <a:solidFill>
                <a:schemeClr val="dk1"/>
              </a:solidFill>
              <a:latin typeface="Corbel"/>
              <a:ea typeface="Corbel"/>
              <a:cs typeface="Corbel"/>
              <a:sym typeface="Corbel"/>
            </a:endParaRPr>
          </a:p>
        </p:txBody>
      </p:sp>
      <p:sp>
        <p:nvSpPr>
          <p:cNvPr id="34" name="Google Shape;34;p1"/>
          <p:cNvSpPr txBox="1"/>
          <p:nvPr/>
        </p:nvSpPr>
        <p:spPr>
          <a:xfrm>
            <a:off x="3872882" y="3071742"/>
            <a:ext cx="2498586"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FR" sz="2000">
                <a:solidFill>
                  <a:srgbClr val="284C75"/>
                </a:solidFill>
                <a:latin typeface="Calibri"/>
                <a:ea typeface="Calibri"/>
                <a:cs typeface="Calibri"/>
                <a:sym typeface="Calibri"/>
              </a:rPr>
              <a:t>Create</a:t>
            </a:r>
            <a:endParaRPr/>
          </a:p>
        </p:txBody>
      </p:sp>
      <p:sp>
        <p:nvSpPr>
          <p:cNvPr id="35" name="Google Shape;35;p1"/>
          <p:cNvSpPr txBox="1"/>
          <p:nvPr>
            <p:ph type="title"/>
          </p:nvPr>
        </p:nvSpPr>
        <p:spPr>
          <a:xfrm>
            <a:off x="0" y="457200"/>
            <a:ext cx="6858000" cy="492443"/>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en-FR" sz="3200">
                <a:solidFill>
                  <a:srgbClr val="284C75"/>
                </a:solidFill>
                <a:latin typeface="Century Gothic"/>
                <a:ea typeface="Century Gothic"/>
                <a:cs typeface="Century Gothic"/>
                <a:sym typeface="Century Gothic"/>
              </a:rPr>
              <a:t> Opportunity Mapping</a:t>
            </a:r>
            <a:endParaRPr sz="3200">
              <a:solidFill>
                <a:srgbClr val="595959"/>
              </a:solidFill>
              <a:latin typeface="Corbel"/>
              <a:ea typeface="Corbel"/>
              <a:cs typeface="Corbel"/>
              <a:sym typeface="Corbel"/>
            </a:endParaRPr>
          </a:p>
        </p:txBody>
      </p:sp>
      <p:sp>
        <p:nvSpPr>
          <p:cNvPr id="36" name="Google Shape;36;p1"/>
          <p:cNvSpPr/>
          <p:nvPr/>
        </p:nvSpPr>
        <p:spPr>
          <a:xfrm>
            <a:off x="486532" y="3095484"/>
            <a:ext cx="2498587" cy="2948058"/>
          </a:xfrm>
          <a:prstGeom prst="round2DiagRect">
            <a:avLst>
              <a:gd fmla="val 16667" name="adj1"/>
              <a:gd fmla="val 0" name="adj2"/>
            </a:avLst>
          </a:prstGeom>
          <a:solidFill>
            <a:schemeClr val="lt1"/>
          </a:solidFill>
          <a:ln cap="flat" cmpd="sng" w="25400">
            <a:solidFill>
              <a:srgbClr val="BFBFB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675">
              <a:solidFill>
                <a:schemeClr val="dk1"/>
              </a:solidFill>
              <a:latin typeface="Corbel"/>
              <a:ea typeface="Corbel"/>
              <a:cs typeface="Corbel"/>
              <a:sym typeface="Corbel"/>
            </a:endParaRPr>
          </a:p>
        </p:txBody>
      </p:sp>
      <p:sp>
        <p:nvSpPr>
          <p:cNvPr id="37" name="Google Shape;37;p1"/>
          <p:cNvSpPr txBox="1"/>
          <p:nvPr/>
        </p:nvSpPr>
        <p:spPr>
          <a:xfrm>
            <a:off x="486532" y="3071742"/>
            <a:ext cx="24985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FR" sz="2000">
                <a:solidFill>
                  <a:srgbClr val="284C75"/>
                </a:solidFill>
                <a:latin typeface="Calibri"/>
                <a:ea typeface="Calibri"/>
                <a:cs typeface="Calibri"/>
                <a:sym typeface="Calibri"/>
              </a:rPr>
              <a:t>Expand</a:t>
            </a:r>
            <a:endParaRPr/>
          </a:p>
        </p:txBody>
      </p:sp>
      <p:sp>
        <p:nvSpPr>
          <p:cNvPr id="38" name="Google Shape;38;p1"/>
          <p:cNvSpPr/>
          <p:nvPr/>
        </p:nvSpPr>
        <p:spPr>
          <a:xfrm>
            <a:off x="486532" y="6272142"/>
            <a:ext cx="2498587" cy="2948058"/>
          </a:xfrm>
          <a:prstGeom prst="round2DiagRect">
            <a:avLst>
              <a:gd fmla="val 16667" name="adj1"/>
              <a:gd fmla="val 0" name="adj2"/>
            </a:avLst>
          </a:prstGeom>
          <a:solidFill>
            <a:schemeClr val="lt1"/>
          </a:solidFill>
          <a:ln cap="flat" cmpd="sng" w="25400">
            <a:solidFill>
              <a:srgbClr val="BFBFB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675">
              <a:solidFill>
                <a:schemeClr val="dk1"/>
              </a:solidFill>
              <a:latin typeface="Corbel"/>
              <a:ea typeface="Corbel"/>
              <a:cs typeface="Corbel"/>
              <a:sym typeface="Corbel"/>
            </a:endParaRPr>
          </a:p>
        </p:txBody>
      </p:sp>
      <p:sp>
        <p:nvSpPr>
          <p:cNvPr id="39" name="Google Shape;39;p1"/>
          <p:cNvSpPr txBox="1"/>
          <p:nvPr/>
        </p:nvSpPr>
        <p:spPr>
          <a:xfrm>
            <a:off x="486532" y="6305490"/>
            <a:ext cx="24985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FR" sz="2000">
                <a:solidFill>
                  <a:srgbClr val="284C75"/>
                </a:solidFill>
                <a:latin typeface="Calibri"/>
                <a:ea typeface="Calibri"/>
                <a:cs typeface="Calibri"/>
                <a:sym typeface="Calibri"/>
              </a:rPr>
              <a:t>Transform</a:t>
            </a:r>
            <a:endParaRPr/>
          </a:p>
        </p:txBody>
      </p:sp>
      <p:sp>
        <p:nvSpPr>
          <p:cNvPr id="40" name="Google Shape;40;p1"/>
          <p:cNvSpPr/>
          <p:nvPr/>
        </p:nvSpPr>
        <p:spPr>
          <a:xfrm>
            <a:off x="3872881" y="6272142"/>
            <a:ext cx="2498587" cy="2948058"/>
          </a:xfrm>
          <a:prstGeom prst="round2DiagRect">
            <a:avLst>
              <a:gd fmla="val 16667" name="adj1"/>
              <a:gd fmla="val 0" name="adj2"/>
            </a:avLst>
          </a:prstGeom>
          <a:solidFill>
            <a:schemeClr val="lt1"/>
          </a:solidFill>
          <a:ln cap="flat" cmpd="sng" w="25400">
            <a:solidFill>
              <a:srgbClr val="BFBFB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675">
              <a:solidFill>
                <a:schemeClr val="dk1"/>
              </a:solidFill>
              <a:latin typeface="Corbel"/>
              <a:ea typeface="Corbel"/>
              <a:cs typeface="Corbel"/>
              <a:sym typeface="Corbel"/>
            </a:endParaRPr>
          </a:p>
        </p:txBody>
      </p:sp>
      <p:sp>
        <p:nvSpPr>
          <p:cNvPr id="41" name="Google Shape;41;p1"/>
          <p:cNvSpPr txBox="1"/>
          <p:nvPr/>
        </p:nvSpPr>
        <p:spPr>
          <a:xfrm>
            <a:off x="3872881" y="6305490"/>
            <a:ext cx="2498587"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FR" sz="2000">
                <a:solidFill>
                  <a:srgbClr val="284C75"/>
                </a:solidFill>
                <a:latin typeface="Calibri"/>
                <a:ea typeface="Calibri"/>
                <a:cs typeface="Calibri"/>
                <a:sym typeface="Calibri"/>
              </a:rPr>
              <a:t>Reduce</a:t>
            </a:r>
            <a:endParaRPr/>
          </a:p>
        </p:txBody>
      </p:sp>
      <p:sp>
        <p:nvSpPr>
          <p:cNvPr id="42" name="Google Shape;42;p1"/>
          <p:cNvSpPr/>
          <p:nvPr/>
        </p:nvSpPr>
        <p:spPr>
          <a:xfrm>
            <a:off x="2331720" y="4824342"/>
            <a:ext cx="2194560" cy="1981200"/>
          </a:xfrm>
          <a:prstGeom prst="ellipse">
            <a:avLst/>
          </a:prstGeom>
          <a:solidFill>
            <a:srgbClr val="DAE5F1"/>
          </a:solidFill>
          <a:ln cap="flat" cmpd="sng" w="381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FR" sz="1400">
                <a:solidFill>
                  <a:srgbClr val="284C75"/>
                </a:solidFill>
                <a:latin typeface="Calibri"/>
                <a:ea typeface="Calibri"/>
                <a:cs typeface="Calibri"/>
                <a:sym typeface="Calibri"/>
              </a:rPr>
              <a:t>Your</a:t>
            </a:r>
            <a:endParaRPr/>
          </a:p>
          <a:p>
            <a:pPr indent="0" lvl="0" marL="0" marR="0" rtl="0" algn="ctr">
              <a:spcBef>
                <a:spcPts val="0"/>
              </a:spcBef>
              <a:spcAft>
                <a:spcPts val="0"/>
              </a:spcAft>
              <a:buNone/>
            </a:pPr>
            <a:r>
              <a:rPr lang="en-FR" sz="1400">
                <a:solidFill>
                  <a:srgbClr val="284C75"/>
                </a:solidFill>
                <a:latin typeface="Calibri"/>
                <a:ea typeface="Calibri"/>
                <a:cs typeface="Calibri"/>
                <a:sym typeface="Calibri"/>
              </a:rPr>
              <a:t>Current Business is</a:t>
            </a:r>
            <a:endParaRPr/>
          </a:p>
          <a:p>
            <a:pPr indent="0" lvl="0" marL="0" marR="0" rtl="0" algn="ctr">
              <a:spcBef>
                <a:spcPts val="0"/>
              </a:spcBef>
              <a:spcAft>
                <a:spcPts val="0"/>
              </a:spcAft>
              <a:buNone/>
            </a:pPr>
            <a:r>
              <a:rPr lang="en-FR" sz="2000">
                <a:solidFill>
                  <a:srgbClr val="284C75"/>
                </a:solidFill>
                <a:latin typeface="Calibri"/>
                <a:ea typeface="Calibri"/>
                <a:cs typeface="Calibri"/>
                <a:sym typeface="Calibri"/>
              </a:rPr>
              <a:t>____________________</a:t>
            </a:r>
            <a:endParaRPr/>
          </a:p>
        </p:txBody>
      </p:sp>
      <p:sp>
        <p:nvSpPr>
          <p:cNvPr id="43" name="Google Shape;43;p1"/>
          <p:cNvSpPr/>
          <p:nvPr/>
        </p:nvSpPr>
        <p:spPr>
          <a:xfrm>
            <a:off x="486532" y="1178243"/>
            <a:ext cx="5884936" cy="1717357"/>
          </a:xfrm>
          <a:prstGeom prst="rect">
            <a:avLst/>
          </a:prstGeom>
          <a:solidFill>
            <a:schemeClr val="lt1"/>
          </a:solidFill>
          <a:ln cap="flat" cmpd="sng" w="9525">
            <a:solidFill>
              <a:srgbClr val="BFBFBF"/>
            </a:solidFill>
            <a:prstDash val="solid"/>
            <a:round/>
            <a:headEnd len="sm" w="sm" type="none"/>
            <a:tailEnd len="sm" w="sm" type="none"/>
          </a:ln>
        </p:spPr>
        <p:txBody>
          <a:bodyPr anchorCtr="0" anchor="ctr" bIns="45700" lIns="91425" spcFirstLastPara="1" rIns="91425" wrap="square" tIns="45700">
            <a:noAutofit/>
          </a:bodyPr>
          <a:lstStyle/>
          <a:p>
            <a:pPr indent="0" lvl="2" marL="859627" marR="0" rtl="0" algn="just">
              <a:spcBef>
                <a:spcPts val="0"/>
              </a:spcBef>
              <a:spcAft>
                <a:spcPts val="0"/>
              </a:spcAft>
              <a:buNone/>
            </a:pPr>
            <a:r>
              <a:rPr b="0" i="0" lang="en-FR" sz="1000" u="none" cap="none" strike="noStrike">
                <a:solidFill>
                  <a:srgbClr val="595959"/>
                </a:solidFill>
                <a:latin typeface="Corbel"/>
                <a:ea typeface="Corbel"/>
                <a:cs typeface="Corbel"/>
                <a:sym typeface="Corbel"/>
              </a:rPr>
              <a:t>Now is time to organize these ideas and map your real opportunities. Analyzing the gap between what your customer need, and what you are offering and identifying real options for your business.  If you are clear about the next steps at this point go to the action plan template. </a:t>
            </a:r>
            <a:endParaRPr/>
          </a:p>
          <a:p>
            <a:pPr indent="0" lvl="2" marL="859627" marR="0" rtl="0" algn="just">
              <a:spcBef>
                <a:spcPts val="0"/>
              </a:spcBef>
              <a:spcAft>
                <a:spcPts val="0"/>
              </a:spcAft>
              <a:buNone/>
            </a:pPr>
            <a:r>
              <a:t/>
            </a:r>
            <a:endParaRPr b="0" i="0" sz="1000" u="none" cap="none" strike="noStrike">
              <a:solidFill>
                <a:srgbClr val="595959"/>
              </a:solidFill>
              <a:latin typeface="Corbel"/>
              <a:ea typeface="Corbel"/>
              <a:cs typeface="Corbel"/>
              <a:sym typeface="Corbel"/>
            </a:endParaRPr>
          </a:p>
          <a:p>
            <a:pPr indent="0" lvl="2" marL="859627" marR="0" rtl="0" algn="just">
              <a:spcBef>
                <a:spcPts val="0"/>
              </a:spcBef>
              <a:spcAft>
                <a:spcPts val="0"/>
              </a:spcAft>
              <a:buNone/>
            </a:pPr>
            <a:r>
              <a:rPr b="0" i="0" lang="en-FR" sz="1000" u="none" cap="none" strike="noStrike">
                <a:solidFill>
                  <a:srgbClr val="595959"/>
                </a:solidFill>
                <a:latin typeface="Corbel"/>
                <a:ea typeface="Corbel"/>
                <a:cs typeface="Corbel"/>
                <a:sym typeface="Corbel"/>
              </a:rPr>
              <a:t>If you still hesitating between different options, you can map all opportunities into different categories, expand your market, innovate and create a new offer of service, transforming your core business or/and reducing some activities that are generating cost and have not future.  </a:t>
            </a:r>
            <a:endParaRPr/>
          </a:p>
          <a:p>
            <a:pPr indent="0" lvl="2" marL="859627" marR="0" rtl="0" algn="just">
              <a:spcBef>
                <a:spcPts val="0"/>
              </a:spcBef>
              <a:spcAft>
                <a:spcPts val="0"/>
              </a:spcAft>
              <a:buNone/>
            </a:pPr>
            <a:r>
              <a:t/>
            </a:r>
            <a:endParaRPr b="0" i="0" sz="1000" u="none" cap="none" strike="noStrike">
              <a:solidFill>
                <a:srgbClr val="595959"/>
              </a:solidFill>
              <a:latin typeface="Corbel"/>
              <a:ea typeface="Corbel"/>
              <a:cs typeface="Corbel"/>
              <a:sym typeface="Corbel"/>
            </a:endParaRPr>
          </a:p>
          <a:p>
            <a:pPr indent="0" lvl="2" marL="859627" marR="0" rtl="0" algn="just">
              <a:spcBef>
                <a:spcPts val="0"/>
              </a:spcBef>
              <a:spcAft>
                <a:spcPts val="0"/>
              </a:spcAft>
              <a:buNone/>
            </a:pPr>
            <a:r>
              <a:rPr b="0" i="0" lang="en-FR" sz="1000" u="none" cap="none" strike="noStrike">
                <a:solidFill>
                  <a:srgbClr val="595959"/>
                </a:solidFill>
                <a:latin typeface="Corbel"/>
                <a:ea typeface="Corbel"/>
                <a:cs typeface="Corbel"/>
                <a:sym typeface="Corbel"/>
              </a:rPr>
              <a:t>This will help you to define your priorities and ways out of what next for your business.</a:t>
            </a:r>
            <a:endParaRPr b="0" i="0" sz="1000" u="none" cap="none" strike="noStrike">
              <a:solidFill>
                <a:srgbClr val="595959"/>
              </a:solidFill>
              <a:latin typeface="Corbel"/>
              <a:ea typeface="Corbel"/>
              <a:cs typeface="Corbel"/>
              <a:sym typeface="Corbel"/>
            </a:endParaRPr>
          </a:p>
        </p:txBody>
      </p:sp>
      <p:pic>
        <p:nvPicPr>
          <p:cNvPr id="44" name="Google Shape;44;p1"/>
          <p:cNvPicPr preferRelativeResize="0"/>
          <p:nvPr/>
        </p:nvPicPr>
        <p:blipFill rotWithShape="1">
          <a:blip r:embed="rId3">
            <a:alphaModFix/>
          </a:blip>
          <a:srcRect b="0" l="0" r="0" t="0"/>
          <a:stretch/>
        </p:blipFill>
        <p:spPr>
          <a:xfrm>
            <a:off x="685800" y="1752600"/>
            <a:ext cx="609600" cy="609600"/>
          </a:xfrm>
          <a:prstGeom prst="rect">
            <a:avLst/>
          </a:prstGeom>
          <a:noFill/>
          <a:ln>
            <a:noFill/>
          </a:ln>
        </p:spPr>
      </p:pic>
      <p:sp>
        <p:nvSpPr>
          <p:cNvPr id="45" name="Google Shape;45;p1"/>
          <p:cNvSpPr txBox="1"/>
          <p:nvPr/>
        </p:nvSpPr>
        <p:spPr>
          <a:xfrm>
            <a:off x="285281" y="9460468"/>
            <a:ext cx="2686519"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FR" sz="1000" u="sng">
                <a:solidFill>
                  <a:schemeClr val="dk1"/>
                </a:solidFill>
                <a:latin typeface="Corbel"/>
                <a:ea typeface="Corbel"/>
                <a:cs typeface="Corbel"/>
                <a:sym typeface="Corbel"/>
                <a:hlinkClick r:id="rId4">
                  <a:extLst>
                    <a:ext uri="{A12FA001-AC4F-418D-AE19-62706E023703}">
                      <ahyp:hlinkClr val="tx"/>
                    </a:ext>
                  </a:extLst>
                </a:hlinkClick>
              </a:rPr>
              <a:t>www.jncnova.com</a:t>
            </a:r>
            <a:r>
              <a:rPr lang="en-FR" sz="1000">
                <a:solidFill>
                  <a:schemeClr val="dk1"/>
                </a:solidFill>
                <a:latin typeface="Corbel"/>
                <a:ea typeface="Corbel"/>
                <a:cs typeface="Corbel"/>
                <a:sym typeface="Corbel"/>
              </a:rPr>
              <a:t> </a:t>
            </a:r>
            <a:endParaRPr/>
          </a:p>
          <a:p>
            <a:pPr indent="0" lvl="0" marL="0" marR="0" rtl="0" algn="l">
              <a:spcBef>
                <a:spcPts val="0"/>
              </a:spcBef>
              <a:spcAft>
                <a:spcPts val="0"/>
              </a:spcAft>
              <a:buNone/>
            </a:pPr>
            <a:r>
              <a:rPr lang="en-FR" sz="1000">
                <a:solidFill>
                  <a:srgbClr val="888888"/>
                </a:solidFill>
                <a:latin typeface="Corbel"/>
                <a:ea typeface="Corbel"/>
                <a:cs typeface="Corbel"/>
                <a:sym typeface="Corbel"/>
              </a:rPr>
              <a:t>Sharing passion for creativity and innovation</a:t>
            </a:r>
            <a:endParaRPr sz="1000">
              <a:solidFill>
                <a:srgbClr val="888888"/>
              </a:solidFill>
              <a:latin typeface="Corbel"/>
              <a:ea typeface="Corbel"/>
              <a:cs typeface="Corbel"/>
              <a:sym typeface="Corbel"/>
            </a:endParaRPr>
          </a:p>
        </p:txBody>
      </p:sp>
      <p:sp>
        <p:nvSpPr>
          <p:cNvPr id="46" name="Google Shape;46;p1">
            <a:hlinkClick r:id="rId5"/>
          </p:cNvPr>
          <p:cNvSpPr/>
          <p:nvPr/>
        </p:nvSpPr>
        <p:spPr>
          <a:xfrm>
            <a:off x="4953000" y="9525000"/>
            <a:ext cx="1600200" cy="304800"/>
          </a:xfrm>
          <a:prstGeom prst="rect">
            <a:avLst/>
          </a:prstGeom>
          <a:solidFill>
            <a:srgbClr val="284C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FR" sz="1100" u="sng">
                <a:solidFill>
                  <a:schemeClr val="lt1"/>
                </a:solidFill>
                <a:latin typeface="Corbel"/>
                <a:ea typeface="Corbel"/>
                <a:cs typeface="Corbel"/>
                <a:sym typeface="Corbel"/>
                <a:hlinkClick r:id="rId6">
                  <a:extLst>
                    <a:ext uri="{A12FA001-AC4F-418D-AE19-62706E023703}">
                      <ahyp:hlinkClr val="tx"/>
                    </a:ext>
                  </a:extLst>
                </a:hlinkClick>
              </a:rPr>
              <a:t>SUBSCRIBE</a:t>
            </a:r>
            <a:endParaRPr sz="1100">
              <a:solidFill>
                <a:schemeClr val="lt1"/>
              </a:solidFill>
              <a:latin typeface="Corbel"/>
              <a:ea typeface="Corbel"/>
              <a:cs typeface="Corbel"/>
              <a:sym typeface="Corbe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2"/>
          <p:cNvSpPr/>
          <p:nvPr/>
        </p:nvSpPr>
        <p:spPr>
          <a:xfrm>
            <a:off x="486532" y="1409309"/>
            <a:ext cx="5884936" cy="904932"/>
          </a:xfrm>
          <a:prstGeom prst="rect">
            <a:avLst/>
          </a:prstGeom>
          <a:solidFill>
            <a:schemeClr val="lt1"/>
          </a:solidFill>
          <a:ln cap="flat" cmpd="sng" w="9525">
            <a:solidFill>
              <a:srgbClr val="BFBFBF"/>
            </a:solidFill>
            <a:prstDash val="solid"/>
            <a:round/>
            <a:headEnd len="sm" w="sm" type="none"/>
            <a:tailEnd len="sm" w="sm" type="none"/>
          </a:ln>
        </p:spPr>
        <p:txBody>
          <a:bodyPr anchorCtr="0" anchor="ctr" bIns="45700" lIns="91425" spcFirstLastPara="1" rIns="91425" wrap="square" tIns="45700">
            <a:noAutofit/>
          </a:bodyPr>
          <a:lstStyle/>
          <a:p>
            <a:pPr indent="0" lvl="2" marL="859627" marR="0" rtl="0" algn="just">
              <a:spcBef>
                <a:spcPts val="0"/>
              </a:spcBef>
              <a:spcAft>
                <a:spcPts val="0"/>
              </a:spcAft>
              <a:buNone/>
            </a:pPr>
            <a:r>
              <a:rPr b="0" i="0" lang="en-FR" sz="1000" u="none" cap="none" strike="noStrike">
                <a:solidFill>
                  <a:srgbClr val="595959"/>
                </a:solidFill>
                <a:latin typeface="Corbel"/>
                <a:ea typeface="Corbel"/>
                <a:cs typeface="Corbel"/>
                <a:sym typeface="Corbel"/>
              </a:rPr>
              <a:t>Select the top 3 opportunities. Criteria potential to growth, less competition, good fit between your skills, strengths and  aligned with your core values and passion.  </a:t>
            </a:r>
            <a:endParaRPr/>
          </a:p>
          <a:p>
            <a:pPr indent="0" lvl="2" marL="859627" marR="0" rtl="0" algn="just">
              <a:spcBef>
                <a:spcPts val="0"/>
              </a:spcBef>
              <a:spcAft>
                <a:spcPts val="0"/>
              </a:spcAft>
              <a:buNone/>
            </a:pPr>
            <a:r>
              <a:rPr b="0" i="0" lang="en-FR" sz="1000" u="none" cap="none" strike="noStrike">
                <a:solidFill>
                  <a:srgbClr val="595959"/>
                </a:solidFill>
                <a:latin typeface="Corbel"/>
                <a:ea typeface="Corbel"/>
                <a:cs typeface="Corbel"/>
                <a:sym typeface="Corbel"/>
              </a:rPr>
              <a:t>Define also, your overall capacity to test and iterate quickly. </a:t>
            </a:r>
            <a:endParaRPr b="0" i="0" sz="1000" u="none" cap="none" strike="noStrike">
              <a:solidFill>
                <a:srgbClr val="595959"/>
              </a:solidFill>
              <a:latin typeface="Corbel"/>
              <a:ea typeface="Corbel"/>
              <a:cs typeface="Corbel"/>
              <a:sym typeface="Corbel"/>
            </a:endParaRPr>
          </a:p>
        </p:txBody>
      </p:sp>
      <p:grpSp>
        <p:nvGrpSpPr>
          <p:cNvPr id="52" name="Google Shape;52;p2"/>
          <p:cNvGrpSpPr/>
          <p:nvPr/>
        </p:nvGrpSpPr>
        <p:grpSpPr>
          <a:xfrm>
            <a:off x="461481" y="2612446"/>
            <a:ext cx="5892105" cy="1674737"/>
            <a:chOff x="461481" y="2612446"/>
            <a:chExt cx="5892105" cy="1674737"/>
          </a:xfrm>
        </p:grpSpPr>
        <p:sp>
          <p:nvSpPr>
            <p:cNvPr id="53" name="Google Shape;53;p2"/>
            <p:cNvSpPr/>
            <p:nvPr/>
          </p:nvSpPr>
          <p:spPr>
            <a:xfrm>
              <a:off x="1377350" y="2612446"/>
              <a:ext cx="4976236" cy="1668040"/>
            </a:xfrm>
            <a:prstGeom prst="rect">
              <a:avLst/>
            </a:prstGeom>
            <a:solidFill>
              <a:schemeClr val="lt1"/>
            </a:solidFill>
            <a:ln cap="flat" cmpd="sng" w="9525">
              <a:solidFill>
                <a:srgbClr val="284C7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FR" sz="675">
                  <a:solidFill>
                    <a:schemeClr val="dk1"/>
                  </a:solidFill>
                  <a:latin typeface="Corbel"/>
                  <a:ea typeface="Corbel"/>
                  <a:cs typeface="Corbel"/>
                  <a:sym typeface="Corbel"/>
                </a:rPr>
                <a:t> </a:t>
              </a:r>
              <a:endParaRPr/>
            </a:p>
          </p:txBody>
        </p:sp>
        <p:sp>
          <p:nvSpPr>
            <p:cNvPr id="54" name="Google Shape;54;p2"/>
            <p:cNvSpPr/>
            <p:nvPr/>
          </p:nvSpPr>
          <p:spPr>
            <a:xfrm>
              <a:off x="461481" y="2615795"/>
              <a:ext cx="1182370" cy="1671388"/>
            </a:xfrm>
            <a:prstGeom prst="rect">
              <a:avLst/>
            </a:prstGeom>
            <a:solidFill>
              <a:srgbClr val="DAEEF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52">
                <a:solidFill>
                  <a:schemeClr val="lt1"/>
                </a:solidFill>
                <a:latin typeface="Corbel"/>
                <a:ea typeface="Corbel"/>
                <a:cs typeface="Corbel"/>
                <a:sym typeface="Corbel"/>
              </a:endParaRPr>
            </a:p>
          </p:txBody>
        </p:sp>
        <p:sp>
          <p:nvSpPr>
            <p:cNvPr id="55" name="Google Shape;55;p2"/>
            <p:cNvSpPr txBox="1"/>
            <p:nvPr/>
          </p:nvSpPr>
          <p:spPr>
            <a:xfrm>
              <a:off x="667918" y="2903305"/>
              <a:ext cx="707361"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FR" sz="5400">
                  <a:solidFill>
                    <a:schemeClr val="dk1"/>
                  </a:solidFill>
                  <a:latin typeface="Calibri"/>
                  <a:ea typeface="Calibri"/>
                  <a:cs typeface="Calibri"/>
                  <a:sym typeface="Calibri"/>
                </a:rPr>
                <a:t>1</a:t>
              </a:r>
              <a:endParaRPr/>
            </a:p>
          </p:txBody>
        </p:sp>
      </p:grpSp>
      <p:grpSp>
        <p:nvGrpSpPr>
          <p:cNvPr id="56" name="Google Shape;56;p2"/>
          <p:cNvGrpSpPr/>
          <p:nvPr/>
        </p:nvGrpSpPr>
        <p:grpSpPr>
          <a:xfrm>
            <a:off x="461481" y="4796287"/>
            <a:ext cx="5892105" cy="1674737"/>
            <a:chOff x="461481" y="2612446"/>
            <a:chExt cx="5892105" cy="1674737"/>
          </a:xfrm>
        </p:grpSpPr>
        <p:sp>
          <p:nvSpPr>
            <p:cNvPr id="57" name="Google Shape;57;p2"/>
            <p:cNvSpPr/>
            <p:nvPr/>
          </p:nvSpPr>
          <p:spPr>
            <a:xfrm>
              <a:off x="1377350" y="2612446"/>
              <a:ext cx="4976236" cy="1668040"/>
            </a:xfrm>
            <a:prstGeom prst="rect">
              <a:avLst/>
            </a:prstGeom>
            <a:solidFill>
              <a:schemeClr val="lt1"/>
            </a:solidFill>
            <a:ln cap="flat" cmpd="sng" w="9525">
              <a:solidFill>
                <a:srgbClr val="284C7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FR" sz="675">
                  <a:solidFill>
                    <a:schemeClr val="dk1"/>
                  </a:solidFill>
                  <a:latin typeface="Corbel"/>
                  <a:ea typeface="Corbel"/>
                  <a:cs typeface="Corbel"/>
                  <a:sym typeface="Corbel"/>
                </a:rPr>
                <a:t> </a:t>
              </a:r>
              <a:endParaRPr/>
            </a:p>
          </p:txBody>
        </p:sp>
        <p:sp>
          <p:nvSpPr>
            <p:cNvPr id="58" name="Google Shape;58;p2"/>
            <p:cNvSpPr/>
            <p:nvPr/>
          </p:nvSpPr>
          <p:spPr>
            <a:xfrm>
              <a:off x="461481" y="2615795"/>
              <a:ext cx="1182370" cy="1671388"/>
            </a:xfrm>
            <a:prstGeom prst="rect">
              <a:avLst/>
            </a:prstGeom>
            <a:solidFill>
              <a:srgbClr val="DAEEF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52">
                <a:solidFill>
                  <a:schemeClr val="lt1"/>
                </a:solidFill>
                <a:latin typeface="Corbel"/>
                <a:ea typeface="Corbel"/>
                <a:cs typeface="Corbel"/>
                <a:sym typeface="Corbel"/>
              </a:endParaRPr>
            </a:p>
          </p:txBody>
        </p:sp>
        <p:sp>
          <p:nvSpPr>
            <p:cNvPr id="59" name="Google Shape;59;p2"/>
            <p:cNvSpPr txBox="1"/>
            <p:nvPr/>
          </p:nvSpPr>
          <p:spPr>
            <a:xfrm>
              <a:off x="667918" y="2903305"/>
              <a:ext cx="707361"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FR" sz="5400">
                  <a:solidFill>
                    <a:schemeClr val="dk1"/>
                  </a:solidFill>
                  <a:latin typeface="Calibri"/>
                  <a:ea typeface="Calibri"/>
                  <a:cs typeface="Calibri"/>
                  <a:sym typeface="Calibri"/>
                </a:rPr>
                <a:t>2</a:t>
              </a:r>
              <a:endParaRPr/>
            </a:p>
          </p:txBody>
        </p:sp>
      </p:grpSp>
      <p:grpSp>
        <p:nvGrpSpPr>
          <p:cNvPr id="60" name="Google Shape;60;p2"/>
          <p:cNvGrpSpPr/>
          <p:nvPr/>
        </p:nvGrpSpPr>
        <p:grpSpPr>
          <a:xfrm>
            <a:off x="461481" y="6980128"/>
            <a:ext cx="5892105" cy="1674737"/>
            <a:chOff x="461481" y="2612446"/>
            <a:chExt cx="5892105" cy="1674737"/>
          </a:xfrm>
        </p:grpSpPr>
        <p:sp>
          <p:nvSpPr>
            <p:cNvPr id="61" name="Google Shape;61;p2"/>
            <p:cNvSpPr/>
            <p:nvPr/>
          </p:nvSpPr>
          <p:spPr>
            <a:xfrm>
              <a:off x="1377350" y="2612446"/>
              <a:ext cx="4976236" cy="1668040"/>
            </a:xfrm>
            <a:prstGeom prst="rect">
              <a:avLst/>
            </a:prstGeom>
            <a:solidFill>
              <a:schemeClr val="lt1"/>
            </a:solidFill>
            <a:ln cap="flat" cmpd="sng" w="9525">
              <a:solidFill>
                <a:srgbClr val="284C7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FR" sz="675">
                  <a:solidFill>
                    <a:schemeClr val="dk1"/>
                  </a:solidFill>
                  <a:latin typeface="Corbel"/>
                  <a:ea typeface="Corbel"/>
                  <a:cs typeface="Corbel"/>
                  <a:sym typeface="Corbel"/>
                </a:rPr>
                <a:t> </a:t>
              </a:r>
              <a:endParaRPr/>
            </a:p>
          </p:txBody>
        </p:sp>
        <p:sp>
          <p:nvSpPr>
            <p:cNvPr id="62" name="Google Shape;62;p2"/>
            <p:cNvSpPr/>
            <p:nvPr/>
          </p:nvSpPr>
          <p:spPr>
            <a:xfrm>
              <a:off x="461481" y="2615795"/>
              <a:ext cx="1182370" cy="1671388"/>
            </a:xfrm>
            <a:prstGeom prst="rect">
              <a:avLst/>
            </a:prstGeom>
            <a:solidFill>
              <a:srgbClr val="DAEEF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952">
                <a:solidFill>
                  <a:schemeClr val="lt1"/>
                </a:solidFill>
                <a:latin typeface="Corbel"/>
                <a:ea typeface="Corbel"/>
                <a:cs typeface="Corbel"/>
                <a:sym typeface="Corbel"/>
              </a:endParaRPr>
            </a:p>
          </p:txBody>
        </p:sp>
        <p:sp>
          <p:nvSpPr>
            <p:cNvPr id="63" name="Google Shape;63;p2"/>
            <p:cNvSpPr txBox="1"/>
            <p:nvPr/>
          </p:nvSpPr>
          <p:spPr>
            <a:xfrm>
              <a:off x="667918" y="2903305"/>
              <a:ext cx="707361"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FR" sz="5400">
                  <a:solidFill>
                    <a:schemeClr val="dk1"/>
                  </a:solidFill>
                  <a:latin typeface="Calibri"/>
                  <a:ea typeface="Calibri"/>
                  <a:cs typeface="Calibri"/>
                  <a:sym typeface="Calibri"/>
                </a:rPr>
                <a:t>3</a:t>
              </a:r>
              <a:endParaRPr/>
            </a:p>
          </p:txBody>
        </p:sp>
      </p:grpSp>
      <p:pic>
        <p:nvPicPr>
          <p:cNvPr descr="Ribbon" id="64" name="Google Shape;64;p2"/>
          <p:cNvPicPr preferRelativeResize="0"/>
          <p:nvPr/>
        </p:nvPicPr>
        <p:blipFill rotWithShape="1">
          <a:blip r:embed="rId3">
            <a:alphaModFix/>
          </a:blip>
          <a:srcRect b="0" l="0" r="0" t="0"/>
          <a:stretch/>
        </p:blipFill>
        <p:spPr>
          <a:xfrm>
            <a:off x="713289" y="1551118"/>
            <a:ext cx="616617" cy="616617"/>
          </a:xfrm>
          <a:prstGeom prst="rect">
            <a:avLst/>
          </a:prstGeom>
          <a:noFill/>
          <a:ln>
            <a:noFill/>
          </a:ln>
        </p:spPr>
      </p:pic>
      <p:sp>
        <p:nvSpPr>
          <p:cNvPr id="65" name="Google Shape;65;p2"/>
          <p:cNvSpPr txBox="1"/>
          <p:nvPr/>
        </p:nvSpPr>
        <p:spPr>
          <a:xfrm>
            <a:off x="0" y="457200"/>
            <a:ext cx="6858000" cy="492443"/>
          </a:xfrm>
          <a:prstGeom prst="rect">
            <a:avLst/>
          </a:prstGeom>
          <a:noFill/>
          <a:ln>
            <a:noFill/>
          </a:ln>
        </p:spPr>
        <p:txBody>
          <a:bodyPr anchorCtr="0" anchor="t" bIns="0" lIns="0" spcFirstLastPara="1" rIns="0" wrap="square" tIns="0">
            <a:spAutoFit/>
          </a:bodyPr>
          <a:lstStyle/>
          <a:p>
            <a:pPr indent="0" lvl="0" marL="0" marR="0" rtl="0" algn="ctr">
              <a:spcBef>
                <a:spcPts val="0"/>
              </a:spcBef>
              <a:spcAft>
                <a:spcPts val="0"/>
              </a:spcAft>
              <a:buNone/>
            </a:pPr>
            <a:r>
              <a:rPr b="1" i="0" lang="en-FR" sz="3200">
                <a:solidFill>
                  <a:srgbClr val="284C75"/>
                </a:solidFill>
                <a:latin typeface="Century Gothic"/>
                <a:ea typeface="Century Gothic"/>
                <a:cs typeface="Century Gothic"/>
                <a:sym typeface="Century Gothic"/>
              </a:rPr>
              <a:t>  Top Opportunities</a:t>
            </a:r>
            <a:endParaRPr b="1" i="0" sz="3200">
              <a:solidFill>
                <a:srgbClr val="595959"/>
              </a:solidFill>
              <a:latin typeface="Corbel"/>
              <a:ea typeface="Corbel"/>
              <a:cs typeface="Corbel"/>
              <a:sym typeface="Corbel"/>
            </a:endParaRPr>
          </a:p>
        </p:txBody>
      </p:sp>
      <p:sp>
        <p:nvSpPr>
          <p:cNvPr id="66" name="Google Shape;66;p2"/>
          <p:cNvSpPr txBox="1"/>
          <p:nvPr/>
        </p:nvSpPr>
        <p:spPr>
          <a:xfrm>
            <a:off x="285281" y="9460468"/>
            <a:ext cx="2686519"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FR" sz="1000" u="sng">
                <a:solidFill>
                  <a:schemeClr val="dk1"/>
                </a:solidFill>
                <a:latin typeface="Corbel"/>
                <a:ea typeface="Corbel"/>
                <a:cs typeface="Corbel"/>
                <a:sym typeface="Corbel"/>
                <a:hlinkClick r:id="rId4">
                  <a:extLst>
                    <a:ext uri="{A12FA001-AC4F-418D-AE19-62706E023703}">
                      <ahyp:hlinkClr val="tx"/>
                    </a:ext>
                  </a:extLst>
                </a:hlinkClick>
              </a:rPr>
              <a:t>www.jncnova.com</a:t>
            </a:r>
            <a:r>
              <a:rPr lang="en-FR" sz="1000">
                <a:solidFill>
                  <a:schemeClr val="dk1"/>
                </a:solidFill>
                <a:latin typeface="Corbel"/>
                <a:ea typeface="Corbel"/>
                <a:cs typeface="Corbel"/>
                <a:sym typeface="Corbel"/>
              </a:rPr>
              <a:t> </a:t>
            </a:r>
            <a:endParaRPr/>
          </a:p>
          <a:p>
            <a:pPr indent="0" lvl="0" marL="0" marR="0" rtl="0" algn="l">
              <a:spcBef>
                <a:spcPts val="0"/>
              </a:spcBef>
              <a:spcAft>
                <a:spcPts val="0"/>
              </a:spcAft>
              <a:buNone/>
            </a:pPr>
            <a:r>
              <a:rPr lang="en-FR" sz="1000">
                <a:solidFill>
                  <a:srgbClr val="888888"/>
                </a:solidFill>
                <a:latin typeface="Corbel"/>
                <a:ea typeface="Corbel"/>
                <a:cs typeface="Corbel"/>
                <a:sym typeface="Corbel"/>
              </a:rPr>
              <a:t>Sharing passion for creativity and innovation</a:t>
            </a:r>
            <a:endParaRPr sz="1000">
              <a:solidFill>
                <a:srgbClr val="888888"/>
              </a:solidFill>
              <a:latin typeface="Corbel"/>
              <a:ea typeface="Corbel"/>
              <a:cs typeface="Corbel"/>
              <a:sym typeface="Corbel"/>
            </a:endParaRPr>
          </a:p>
        </p:txBody>
      </p:sp>
      <p:sp>
        <p:nvSpPr>
          <p:cNvPr id="67" name="Google Shape;67;p2">
            <a:hlinkClick r:id="rId5"/>
          </p:cNvPr>
          <p:cNvSpPr/>
          <p:nvPr/>
        </p:nvSpPr>
        <p:spPr>
          <a:xfrm>
            <a:off x="4953000" y="9525000"/>
            <a:ext cx="1600200" cy="304800"/>
          </a:xfrm>
          <a:prstGeom prst="rect">
            <a:avLst/>
          </a:prstGeom>
          <a:solidFill>
            <a:srgbClr val="284C7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FR" sz="1100" u="sng">
                <a:solidFill>
                  <a:schemeClr val="lt1"/>
                </a:solidFill>
                <a:latin typeface="Corbel"/>
                <a:ea typeface="Corbel"/>
                <a:cs typeface="Corbel"/>
                <a:sym typeface="Corbel"/>
                <a:hlinkClick r:id="rId6">
                  <a:extLst>
                    <a:ext uri="{A12FA001-AC4F-418D-AE19-62706E023703}">
                      <ahyp:hlinkClr val="tx"/>
                    </a:ext>
                  </a:extLst>
                </a:hlinkClick>
              </a:rPr>
              <a:t>SUBSCRIBE</a:t>
            </a:r>
            <a:endParaRPr sz="1100">
              <a:solidFill>
                <a:schemeClr val="lt1"/>
              </a:solidFill>
              <a:latin typeface="Corbel"/>
              <a:ea typeface="Corbel"/>
              <a:cs typeface="Corbel"/>
              <a:sym typeface="Corbe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2323"/>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2019-05-21T00:35:58Z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CC 14.0 (Macintosh)</vt:lpwstr>
  </property>
  <property fmtid="{D5CDD505-2E9C-101B-9397-08002B2CF9AE}" pid="4" name="LastSaved">
    <vt:filetime>2019-05-21T00:00:00Z</vt:filetime>
  </property>
</Properties>
</file>